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256" r:id="rId5"/>
    <p:sldId id="1249" r:id="rId6"/>
    <p:sldId id="1085" r:id="rId7"/>
    <p:sldId id="352" r:id="rId8"/>
    <p:sldId id="1251" r:id="rId9"/>
    <p:sldId id="1253" r:id="rId10"/>
    <p:sldId id="1254" r:id="rId11"/>
    <p:sldId id="1256" r:id="rId12"/>
    <p:sldId id="1258" r:id="rId13"/>
    <p:sldId id="1259" r:id="rId14"/>
    <p:sldId id="1262" r:id="rId15"/>
    <p:sldId id="1255" r:id="rId16"/>
  </p:sldIdLst>
  <p:sldSz cx="12192000" cy="6858000"/>
  <p:notesSz cx="6858000" cy="9144000"/>
  <p:custDataLst>
    <p:tags r:id="rId1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3FF"/>
    <a:srgbClr val="FFE500"/>
    <a:srgbClr val="B9D0FF"/>
    <a:srgbClr val="034977"/>
    <a:srgbClr val="023558"/>
    <a:srgbClr val="045890"/>
    <a:srgbClr val="0000FF"/>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97" autoAdjust="0"/>
  </p:normalViewPr>
  <p:slideViewPr>
    <p:cSldViewPr snapToGrid="0">
      <p:cViewPr varScale="1">
        <p:scale>
          <a:sx n="82" d="100"/>
          <a:sy n="82" d="100"/>
        </p:scale>
        <p:origin x="691" y="72"/>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IN"/>
          </a:p>
        </p:txBody>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txBody>
          <a:bodyPr/>
          <a:lstStyle/>
          <a:p>
            <a:endParaRPr lang="en-IN"/>
          </a:p>
        </p:txBody>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68235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docs.djangoproject.com/en/6.0/" TargetMode="External"/><Relationship Id="rId5" Type="http://schemas.openxmlformats.org/officeDocument/2006/relationships/hyperlink" Target="https://www.w3schools.com/python/default.asp" TargetMode="External"/><Relationship Id="rId4" Type="http://schemas.openxmlformats.org/officeDocument/2006/relationships/hyperlink" Target="https://nextgen.edunetworld.com/category-details/51"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19025" y="4429890"/>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20663" y="2198342"/>
            <a:ext cx="6074313" cy="1200329"/>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406529" y="3927296"/>
            <a:ext cx="4488699" cy="379656"/>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a:t>
            </a:r>
            <a:r>
              <a:rPr lang="en-IN" dirty="0"/>
              <a:t>NG_CP_Team_449</a:t>
            </a:r>
            <a:endParaRPr lang="en-US" sz="1600" b="1" i="1" dirty="0">
              <a:solidFill>
                <a:srgbClr val="023558"/>
              </a:solidFill>
            </a:endParaRPr>
          </a:p>
        </p:txBody>
      </p:sp>
      <p:sp>
        <p:nvSpPr>
          <p:cNvPr id="12" name="TextBox 11">
            <a:extLst>
              <a:ext uri="{FF2B5EF4-FFF2-40B4-BE49-F238E27FC236}">
                <a16:creationId xmlns:a16="http://schemas.microsoft.com/office/drawing/2014/main" id="{86310590-615E-A8EC-A0AB-F60F9F138367}"/>
              </a:ext>
            </a:extLst>
          </p:cNvPr>
          <p:cNvSpPr txBox="1"/>
          <p:nvPr/>
        </p:nvSpPr>
        <p:spPr>
          <a:xfrm>
            <a:off x="783771" y="4446887"/>
            <a:ext cx="4164937" cy="1015663"/>
          </a:xfrm>
          <a:prstGeom prst="rect">
            <a:avLst/>
          </a:prstGeom>
          <a:noFill/>
        </p:spPr>
        <p:txBody>
          <a:bodyPr wrap="square" lIns="91440" tIns="45720" rIns="91440" bIns="45720" rtlCol="0" anchor="t">
            <a:spAutoFit/>
          </a:bodyPr>
          <a:lstStyle/>
          <a:p>
            <a:r>
              <a:rPr lang="en-US" sz="2000" i="1" dirty="0">
                <a:solidFill>
                  <a:srgbClr val="023558"/>
                </a:solidFill>
              </a:rPr>
              <a:t>Name: Abhineet Maitrey</a:t>
            </a:r>
          </a:p>
          <a:p>
            <a:r>
              <a:rPr lang="en-US" sz="2000" i="1" dirty="0">
                <a:solidFill>
                  <a:srgbClr val="023558"/>
                </a:solidFill>
              </a:rPr>
              <a:t>Name: Prince</a:t>
            </a:r>
          </a:p>
          <a:p>
            <a:r>
              <a:rPr lang="en-US" sz="2000" i="1" dirty="0">
                <a:solidFill>
                  <a:srgbClr val="023558"/>
                </a:solidFill>
              </a:rPr>
              <a:t>Name: Prajwal Das </a:t>
            </a:r>
          </a:p>
        </p:txBody>
      </p:sp>
      <p:sp>
        <p:nvSpPr>
          <p:cNvPr id="13" name="TextBox 12">
            <a:extLst>
              <a:ext uri="{FF2B5EF4-FFF2-40B4-BE49-F238E27FC236}">
                <a16:creationId xmlns:a16="http://schemas.microsoft.com/office/drawing/2014/main" id="{F30F0B85-2D0B-8CE2-0C62-378937D4A485}"/>
              </a:ext>
            </a:extLst>
          </p:cNvPr>
          <p:cNvSpPr txBox="1"/>
          <p:nvPr/>
        </p:nvSpPr>
        <p:spPr>
          <a:xfrm>
            <a:off x="495672" y="5708427"/>
            <a:ext cx="6957746" cy="400110"/>
          </a:xfrm>
          <a:prstGeom prst="rect">
            <a:avLst/>
          </a:prstGeom>
          <a:noFill/>
        </p:spPr>
        <p:txBody>
          <a:bodyPr wrap="square" lIns="91440" tIns="45720" rIns="91440" bIns="45720" rtlCol="0" anchor="t">
            <a:spAutoFit/>
          </a:bodyPr>
          <a:lstStyle/>
          <a:p>
            <a:pPr algn="ctr"/>
            <a:r>
              <a:rPr lang="en-US" sz="2000" i="1" dirty="0">
                <a:solidFill>
                  <a:srgbClr val="023558"/>
                </a:solidFill>
              </a:rPr>
              <a:t>College: Inderprastha Engineering College, Ghaziabad</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9056" y="1273062"/>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93F4-D1C3-5B3B-7127-FFAAEBE7E2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CD57B0-2694-D3BF-A78A-DC289063BB30}"/>
              </a:ext>
            </a:extLst>
          </p:cNvPr>
          <p:cNvSpPr txBox="1"/>
          <p:nvPr/>
        </p:nvSpPr>
        <p:spPr>
          <a:xfrm>
            <a:off x="221602" y="802986"/>
            <a:ext cx="6097554" cy="584775"/>
          </a:xfrm>
          <a:prstGeom prst="rect">
            <a:avLst/>
          </a:prstGeom>
          <a:noFill/>
        </p:spPr>
        <p:txBody>
          <a:bodyPr wrap="square">
            <a:spAutoFit/>
          </a:bodyPr>
          <a:lstStyle/>
          <a:p>
            <a:r>
              <a:rPr lang="en-US" sz="3200" b="1" dirty="0">
                <a:solidFill>
                  <a:srgbClr val="002060"/>
                </a:solidFill>
              </a:rPr>
              <a:t>Implementation Details</a:t>
            </a:r>
          </a:p>
        </p:txBody>
      </p:sp>
      <p:sp>
        <p:nvSpPr>
          <p:cNvPr id="5" name="Rectangle 2">
            <a:extLst>
              <a:ext uri="{FF2B5EF4-FFF2-40B4-BE49-F238E27FC236}">
                <a16:creationId xmlns:a16="http://schemas.microsoft.com/office/drawing/2014/main" id="{B558A02B-3784-9A44-D0F9-482A633729DC}"/>
              </a:ext>
            </a:extLst>
          </p:cNvPr>
          <p:cNvSpPr>
            <a:spLocks noChangeArrowheads="1"/>
          </p:cNvSpPr>
          <p:nvPr/>
        </p:nvSpPr>
        <p:spPr bwMode="auto">
          <a:xfrm rot="10800000" flipV="1">
            <a:off x="221602" y="1387761"/>
            <a:ext cx="633781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 Module: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Registration, login/logout, profile management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Password encryption &amp; secure authentication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Event Module: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Create, edit, delete, and view events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Event details: title, date, location, description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Matching System: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Users matched based on </a:t>
            </a:r>
            <a:r>
              <a:rPr kumimoji="0" lang="en-US" altLang="en-US" sz="1800" b="1" i="0" u="none" strike="noStrike" cap="none" normalizeH="0" baseline="0" dirty="0">
                <a:ln>
                  <a:noFill/>
                </a:ln>
                <a:solidFill>
                  <a:schemeClr val="tx1"/>
                </a:solidFill>
                <a:effectLst/>
                <a:latin typeface="Arial" panose="020B0604020202020204" pitchFamily="34" charset="0"/>
              </a:rPr>
              <a:t>shared interests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Personalized </a:t>
            </a:r>
            <a:r>
              <a:rPr kumimoji="0" lang="en-US" altLang="en-US" sz="1800" b="1" i="0" u="none" strike="noStrike" cap="none" normalizeH="0" baseline="0" dirty="0">
                <a:ln>
                  <a:noFill/>
                </a:ln>
                <a:solidFill>
                  <a:schemeClr val="tx1"/>
                </a:solidFill>
                <a:effectLst/>
                <a:latin typeface="Arial" panose="020B0604020202020204" pitchFamily="34" charset="0"/>
              </a:rPr>
              <a:t>event suggestions </a:t>
            </a:r>
            <a:r>
              <a:rPr lang="en-US" altLang="en-US" sz="1800" b="1" dirty="0">
                <a:solidFill>
                  <a:schemeClr val="tx1"/>
                </a:solidFill>
                <a:latin typeface="Arial" panose="020B0604020202020204" pitchFamily="34" charset="0"/>
              </a:rPr>
              <a:t>d</a:t>
            </a:r>
            <a:r>
              <a:rPr kumimoji="0" lang="en-US" altLang="en-US" sz="1800" b="1" i="0" u="none" strike="noStrike" cap="none" normalizeH="0" baseline="0" dirty="0">
                <a:ln>
                  <a:noFill/>
                </a:ln>
                <a:solidFill>
                  <a:schemeClr val="tx1"/>
                </a:solidFill>
                <a:effectLst/>
                <a:latin typeface="Arial" panose="020B0604020202020204" pitchFamily="34" charset="0"/>
              </a:rPr>
              <a:t>atabase </a:t>
            </a:r>
            <a:r>
              <a:rPr lang="en-US" altLang="en-US" sz="1800" b="1" dirty="0">
                <a:solidFill>
                  <a:schemeClr val="tx1"/>
                </a:solidFill>
                <a:latin typeface="Arial" panose="020B0604020202020204" pitchFamily="34" charset="0"/>
              </a:rPr>
              <a:t>o</a:t>
            </a:r>
            <a:r>
              <a:rPr kumimoji="0" lang="en-US" altLang="en-US" sz="1800" b="1" i="0" u="none" strike="noStrike" cap="none" normalizeH="0" baseline="0" dirty="0">
                <a:ln>
                  <a:noFill/>
                </a:ln>
                <a:solidFill>
                  <a:schemeClr val="tx1"/>
                </a:solidFill>
                <a:effectLst/>
                <a:latin typeface="Arial" panose="020B0604020202020204" pitchFamily="34" charset="0"/>
              </a:rPr>
              <a:t>perations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1" i="0" u="none" strike="noStrike" cap="none" normalizeH="0" baseline="0" dirty="0">
                <a:ln>
                  <a:noFill/>
                </a:ln>
                <a:solidFill>
                  <a:schemeClr val="tx1"/>
                </a:solidFill>
                <a:effectLst/>
                <a:latin typeface="Arial" panose="020B0604020202020204" pitchFamily="34" charset="0"/>
              </a:rPr>
              <a:t>Django ORM</a:t>
            </a:r>
            <a:r>
              <a:rPr kumimoji="0" lang="en-US" altLang="en-US" sz="1800" b="0" i="0" u="none" strike="noStrike" cap="none" normalizeH="0" baseline="0" dirty="0">
                <a:ln>
                  <a:noFill/>
                </a:ln>
                <a:solidFill>
                  <a:schemeClr val="tx1"/>
                </a:solidFill>
                <a:effectLst/>
                <a:latin typeface="Arial" panose="020B0604020202020204" pitchFamily="34" charset="0"/>
              </a:rPr>
              <a:t> used for CRUD operations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SQLite stores users, events, and attendance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Frontend: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1" i="0" u="none" strike="noStrike" cap="none" normalizeH="0" baseline="0" dirty="0">
                <a:ln>
                  <a:noFill/>
                </a:ln>
                <a:solidFill>
                  <a:schemeClr val="tx1"/>
                </a:solidFill>
                <a:effectLst/>
                <a:latin typeface="Arial" panose="020B0604020202020204" pitchFamily="34" charset="0"/>
              </a:rPr>
              <a:t>HTML, CSS, Bootstrap</a:t>
            </a:r>
            <a:r>
              <a:rPr kumimoji="0" lang="en-US" altLang="en-US" sz="1800" b="0" i="0" u="none" strike="noStrike" cap="none" normalizeH="0" baseline="0" dirty="0">
                <a:ln>
                  <a:noFill/>
                </a:ln>
                <a:solidFill>
                  <a:schemeClr val="tx1"/>
                </a:solidFill>
                <a:effectLst/>
                <a:latin typeface="Arial" panose="020B0604020202020204" pitchFamily="34" charset="0"/>
              </a:rPr>
              <a:t> for responsive design</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Django </a:t>
            </a:r>
            <a:r>
              <a:rPr kumimoji="0" lang="en-US" altLang="en-US" sz="1800" b="1" i="0" u="none" strike="noStrike" cap="none" normalizeH="0" baseline="0" dirty="0">
                <a:ln>
                  <a:noFill/>
                </a:ln>
                <a:solidFill>
                  <a:schemeClr val="tx1"/>
                </a:solidFill>
                <a:effectLst/>
                <a:latin typeface="Arial" panose="020B0604020202020204" pitchFamily="34" charset="0"/>
              </a:rPr>
              <a:t>templates</a:t>
            </a:r>
            <a:r>
              <a:rPr kumimoji="0" lang="en-US" altLang="en-US" sz="1800" b="0" i="0" u="none" strike="noStrike" cap="none" normalizeH="0" baseline="0" dirty="0">
                <a:ln>
                  <a:noFill/>
                </a:ln>
                <a:solidFill>
                  <a:schemeClr val="tx1"/>
                </a:solidFill>
                <a:effectLst/>
                <a:latin typeface="Arial" panose="020B0604020202020204" pitchFamily="34" charset="0"/>
              </a:rPr>
              <a:t> render dynamic content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4" name="Picture 2">
            <a:extLst>
              <a:ext uri="{FF2B5EF4-FFF2-40B4-BE49-F238E27FC236}">
                <a16:creationId xmlns:a16="http://schemas.microsoft.com/office/drawing/2014/main" id="{04E6B585-0409-ECB3-226D-5E150E2CE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9420" y="1095373"/>
            <a:ext cx="3849554" cy="351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673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B997C-5ED4-E73F-5A5F-9FF2C3AF76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C701E4-6BF5-DD87-7ECA-2B16744B39BA}"/>
              </a:ext>
            </a:extLst>
          </p:cNvPr>
          <p:cNvSpPr txBox="1"/>
          <p:nvPr/>
        </p:nvSpPr>
        <p:spPr>
          <a:xfrm>
            <a:off x="221602" y="802986"/>
            <a:ext cx="6097554" cy="584775"/>
          </a:xfrm>
          <a:prstGeom prst="rect">
            <a:avLst/>
          </a:prstGeom>
          <a:noFill/>
        </p:spPr>
        <p:txBody>
          <a:bodyPr wrap="square">
            <a:spAutoFit/>
          </a:bodyPr>
          <a:lstStyle/>
          <a:p>
            <a:r>
              <a:rPr lang="en-IN" sz="3200" b="1" dirty="0">
                <a:solidFill>
                  <a:srgbClr val="002060"/>
                </a:solidFill>
              </a:rPr>
              <a:t>Future Scope &amp; Improvements</a:t>
            </a:r>
            <a:endParaRPr lang="en-IN" sz="3200" b="1" dirty="0">
              <a:solidFill>
                <a:srgbClr val="002060"/>
              </a:solidFill>
              <a:effectLst/>
            </a:endParaRPr>
          </a:p>
        </p:txBody>
      </p:sp>
      <p:sp>
        <p:nvSpPr>
          <p:cNvPr id="2" name="Rectangle 1">
            <a:extLst>
              <a:ext uri="{FF2B5EF4-FFF2-40B4-BE49-F238E27FC236}">
                <a16:creationId xmlns:a16="http://schemas.microsoft.com/office/drawing/2014/main" id="{4AF74D5C-54F6-E293-38D9-211EC689C9EB}"/>
              </a:ext>
            </a:extLst>
          </p:cNvPr>
          <p:cNvSpPr>
            <a:spLocks noChangeArrowheads="1"/>
          </p:cNvSpPr>
          <p:nvPr/>
        </p:nvSpPr>
        <p:spPr bwMode="auto">
          <a:xfrm rot="10800000" flipV="1">
            <a:off x="221602" y="1651519"/>
            <a:ext cx="643112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Mobile app version for </a:t>
            </a:r>
            <a:r>
              <a:rPr kumimoji="0" lang="en-US" altLang="en-US" sz="1800" b="1" i="0" u="none" strike="noStrike" cap="none" normalizeH="0" baseline="0" dirty="0">
                <a:ln>
                  <a:noFill/>
                </a:ln>
                <a:solidFill>
                  <a:schemeClr val="tx1"/>
                </a:solidFill>
                <a:effectLst/>
                <a:latin typeface="Arial" panose="020B0604020202020204" pitchFamily="34" charset="0"/>
              </a:rPr>
              <a:t>on-the-go access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AI-based recommendations</a:t>
            </a:r>
            <a:r>
              <a:rPr kumimoji="0" lang="en-US" altLang="en-US" sz="1800" b="0" i="0" u="none" strike="noStrike" cap="none" normalizeH="0" baseline="0" dirty="0">
                <a:ln>
                  <a:noFill/>
                </a:ln>
                <a:solidFill>
                  <a:schemeClr val="tx1"/>
                </a:solidFill>
                <a:effectLst/>
                <a:latin typeface="Arial" panose="020B0604020202020204" pitchFamily="34" charset="0"/>
              </a:rPr>
              <a:t> for events &amp; connections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Integration with </a:t>
            </a:r>
            <a:r>
              <a:rPr kumimoji="0" lang="en-US" altLang="en-US" sz="1800" b="1" i="0" u="none" strike="noStrike" cap="none" normalizeH="0" baseline="0" dirty="0">
                <a:ln>
                  <a:noFill/>
                </a:ln>
                <a:solidFill>
                  <a:schemeClr val="tx1"/>
                </a:solidFill>
                <a:effectLst/>
                <a:latin typeface="Arial" panose="020B0604020202020204" pitchFamily="34" charset="0"/>
              </a:rPr>
              <a:t>calendars and social media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Advanced </a:t>
            </a:r>
            <a:r>
              <a:rPr kumimoji="0" lang="en-US" altLang="en-US" sz="1800" b="1" i="0" u="none" strike="noStrike" cap="none" normalizeH="0" baseline="0" dirty="0">
                <a:ln>
                  <a:noFill/>
                </a:ln>
                <a:solidFill>
                  <a:schemeClr val="tx1"/>
                </a:solidFill>
                <a:effectLst/>
                <a:latin typeface="Arial" panose="020B0604020202020204" pitchFamily="34" charset="0"/>
              </a:rPr>
              <a:t>analytics to track engagement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b="1"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Personalized recommendations for events, people, or groups users might like to join.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Multiple organizers can co-manage events with integrated task assignments and notifications.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Users earn badges or points for participating, hosting, or inviting others, increasing motivation to engage.</a:t>
            </a:r>
          </a:p>
        </p:txBody>
      </p:sp>
      <p:pic>
        <p:nvPicPr>
          <p:cNvPr id="1027" name="Picture 3">
            <a:extLst>
              <a:ext uri="{FF2B5EF4-FFF2-40B4-BE49-F238E27FC236}">
                <a16:creationId xmlns:a16="http://schemas.microsoft.com/office/drawing/2014/main" id="{FA95A72A-E1D2-C4EA-C9D5-BE8FFE3A3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828" y="2007417"/>
            <a:ext cx="3788229" cy="337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35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174709" y="1051269"/>
            <a:ext cx="4751854" cy="906853"/>
          </a:xfrm>
          <a:prstGeom prst="rect">
            <a:avLst/>
          </a:prstGeom>
          <a:noFill/>
          <a:ln>
            <a:noFill/>
          </a:ln>
        </p:spPr>
        <p:txBody>
          <a:bodyPr spcFirstLastPara="1" wrap="square" lIns="121900" tIns="121900" rIns="121900" bIns="121900" anchor="t" anchorCtr="0">
            <a:noAutofit/>
          </a:bodyPr>
          <a:lstStyle/>
          <a:p>
            <a:pPr>
              <a:buSzPts val="2800"/>
            </a:pPr>
            <a:r>
              <a:rPr lang="en-US" sz="3200" b="1" dirty="0">
                <a:solidFill>
                  <a:srgbClr val="213163"/>
                </a:solidFill>
              </a:rPr>
              <a:t>R</a:t>
            </a:r>
            <a:r>
              <a:rPr lang="en-IN" sz="3200" b="1" dirty="0">
                <a:solidFill>
                  <a:srgbClr val="213163"/>
                </a:solidFill>
              </a:rPr>
              <a:t>eferences</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74709" y="1958122"/>
            <a:ext cx="7672336" cy="3453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200000"/>
              </a:lnSpc>
              <a:spcBef>
                <a:spcPts val="267"/>
              </a:spcBef>
              <a:buClr>
                <a:srgbClr val="213163"/>
              </a:buClr>
              <a:buFont typeface="Arial" panose="020B0604020202020204" pitchFamily="34" charset="0"/>
              <a:buChar char="•"/>
            </a:pPr>
            <a:r>
              <a:rPr lang="en-US" sz="1867" dirty="0"/>
              <a:t>Edunet foundation - </a:t>
            </a:r>
            <a:r>
              <a:rPr lang="en-IN" sz="2000" dirty="0">
                <a:hlinkClick r:id="rId4"/>
              </a:rPr>
              <a:t>Study Material</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t>  W3schools - </a:t>
            </a:r>
            <a:r>
              <a:rPr lang="en-US" sz="1867" dirty="0">
                <a:hlinkClick r:id="rId5"/>
              </a:rPr>
              <a:t>https://www.w3schools.com/python/default.asp</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t>  Django - </a:t>
            </a:r>
            <a:r>
              <a:rPr lang="en-US" sz="1867" dirty="0">
                <a:hlinkClick r:id="rId6"/>
              </a:rPr>
              <a:t>https://docs.djangoproject.com/en/6.0/</a:t>
            </a:r>
            <a:endParaRPr lang="en-US" sz="1867" dirty="0"/>
          </a:p>
          <a:p>
            <a:pPr marL="231134" indent="-231134">
              <a:lnSpc>
                <a:spcPct val="200000"/>
              </a:lnSpc>
              <a:spcBef>
                <a:spcPts val="267"/>
              </a:spcBef>
              <a:buClr>
                <a:srgbClr val="213163"/>
              </a:buClr>
              <a:buFont typeface="Arial" panose="020B0604020202020204" pitchFamily="34" charset="0"/>
              <a:buChar char="•"/>
            </a:pPr>
            <a:endParaRPr lang="en-US" sz="1867" dirty="0"/>
          </a:p>
        </p:txBody>
      </p:sp>
      <p:pic>
        <p:nvPicPr>
          <p:cNvPr id="9218" name="Picture 2">
            <a:extLst>
              <a:ext uri="{FF2B5EF4-FFF2-40B4-BE49-F238E27FC236}">
                <a16:creationId xmlns:a16="http://schemas.microsoft.com/office/drawing/2014/main" id="{3D24E3AC-B18E-AF33-49C0-C9D6BBF4ED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1020" y="1958122"/>
            <a:ext cx="2612571" cy="26125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7749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717558" y="1255582"/>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167861" y="3251436"/>
            <a:ext cx="6918959" cy="477054"/>
          </a:xfrm>
          <a:prstGeom prst="rect">
            <a:avLst/>
          </a:prstGeom>
          <a:noFill/>
        </p:spPr>
        <p:txBody>
          <a:bodyPr wrap="square" rtlCol="0">
            <a:spAutoFit/>
          </a:bodyPr>
          <a:lstStyle/>
          <a:p>
            <a:pPr algn="ctr"/>
            <a:r>
              <a:rPr lang="en-US" sz="2500" b="1" dirty="0">
                <a:solidFill>
                  <a:srgbClr val="D5E3FF"/>
                </a:solidFill>
              </a:rPr>
              <a:t>Event and Community Board</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495063" y="2882104"/>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85129" y="662516"/>
            <a:ext cx="3914776" cy="681092"/>
          </a:xfrm>
          <a:prstGeom prst="rect">
            <a:avLst/>
          </a:prstGeom>
          <a:noFill/>
          <a:ln>
            <a:noFill/>
          </a:ln>
        </p:spPr>
        <p:txBody>
          <a:bodyPr spcFirstLastPara="1" wrap="square" lIns="121900" tIns="121900" rIns="121900" bIns="121900" anchor="t" anchorCtr="0">
            <a:noAutofit/>
          </a:bodyPr>
          <a:lstStyle/>
          <a:p>
            <a:pPr>
              <a:buSzPts val="2800"/>
            </a:pPr>
            <a:r>
              <a:rPr lang="en-IN" sz="2800" b="1" dirty="0">
                <a:solidFill>
                  <a:srgbClr val="213163"/>
                </a:solidFill>
              </a:rPr>
              <a:t>Table of Contents</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85129" y="1343609"/>
            <a:ext cx="6926871" cy="518782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750" b="1" dirty="0"/>
              <a:t>Introduction</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Problem Statement</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Objectives of the Project</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Proposed Solution </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Technologies Used</a:t>
            </a:r>
          </a:p>
          <a:p>
            <a:endParaRPr lang="en-US" sz="1750" b="1" dirty="0"/>
          </a:p>
          <a:p>
            <a:pPr marL="285750" indent="-285750">
              <a:buFont typeface="Arial" panose="020B0604020202020204" pitchFamily="34" charset="0"/>
              <a:buChar char="•"/>
            </a:pPr>
            <a:r>
              <a:rPr lang="en-US" sz="1800" b="1" dirty="0">
                <a:solidFill>
                  <a:schemeClr val="tx1"/>
                </a:solidFill>
              </a:rPr>
              <a:t>D</a:t>
            </a:r>
            <a:r>
              <a:rPr lang="en-IN" sz="1800" b="1" dirty="0">
                <a:solidFill>
                  <a:schemeClr val="tx1"/>
                </a:solidFill>
              </a:rPr>
              <a:t>esign Consideration and Planned Capabilities</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Implementation Details</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Future Scopes and Improvements</a:t>
            </a:r>
          </a:p>
          <a:p>
            <a:pPr marL="285750" indent="-285750">
              <a:buFont typeface="Arial" panose="020B0604020202020204" pitchFamily="34" charset="0"/>
              <a:buChar char="•"/>
            </a:pPr>
            <a:endParaRPr lang="en-US" sz="1750" b="1" dirty="0"/>
          </a:p>
          <a:p>
            <a:pPr marL="285750" indent="-285750">
              <a:buFont typeface="Arial" panose="020B0604020202020204" pitchFamily="34" charset="0"/>
              <a:buChar char="•"/>
            </a:pPr>
            <a:r>
              <a:rPr lang="en-US" sz="1750" b="1" dirty="0"/>
              <a:t>References</a:t>
            </a:r>
          </a:p>
        </p:txBody>
      </p:sp>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A0901C30-ADD5-989C-879E-1983191DD87D}"/>
              </a:ext>
            </a:extLst>
          </p:cNvPr>
          <p:cNvSpPr txBox="1">
            <a:spLocks noGrp="1"/>
          </p:cNvSpPr>
          <p:nvPr>
            <p:ph type="title" idx="4294967295"/>
          </p:nvPr>
        </p:nvSpPr>
        <p:spPr>
          <a:xfrm>
            <a:off x="174709" y="865963"/>
            <a:ext cx="5115748" cy="710910"/>
          </a:xfrm>
          <a:prstGeom prst="rect">
            <a:avLst/>
          </a:prstGeom>
          <a:noFill/>
          <a:ln>
            <a:noFill/>
          </a:ln>
        </p:spPr>
        <p:txBody>
          <a:bodyPr spcFirstLastPara="1" wrap="square" lIns="121900" tIns="121900" rIns="121900" bIns="121900" anchor="t" anchorCtr="0">
            <a:noAutofit/>
          </a:bodyPr>
          <a:lstStyle/>
          <a:p>
            <a:r>
              <a:rPr lang="en-US" sz="3200" b="1" dirty="0">
                <a:solidFill>
                  <a:srgbClr val="002060"/>
                </a:solidFill>
              </a:rPr>
              <a:t>Introduction</a:t>
            </a:r>
          </a:p>
        </p:txBody>
      </p:sp>
      <p:sp>
        <p:nvSpPr>
          <p:cNvPr id="8" name="Rectangle 3">
            <a:extLst>
              <a:ext uri="{FF2B5EF4-FFF2-40B4-BE49-F238E27FC236}">
                <a16:creationId xmlns:a16="http://schemas.microsoft.com/office/drawing/2014/main" id="{048A3BB6-60B7-4C2F-B736-E32DCDD2F540}"/>
              </a:ext>
            </a:extLst>
          </p:cNvPr>
          <p:cNvSpPr>
            <a:spLocks noChangeArrowheads="1"/>
          </p:cNvSpPr>
          <p:nvPr/>
        </p:nvSpPr>
        <p:spPr bwMode="auto">
          <a:xfrm rot="10800000" flipV="1">
            <a:off x="174708" y="1946204"/>
            <a:ext cx="930519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b="1" dirty="0"/>
              <a:t>Event and Community Board </a:t>
            </a:r>
            <a:r>
              <a:rPr lang="en-US" sz="2000" dirty="0"/>
              <a:t>is a full-stack web application developed using Django. It is designed to connect people through meetings and events, enabling users to engage with others who share similar interests. The application provides an easy-to-use, interactive interface, ensuring a smooth and engaging user experience. Overall, it aims to facilitate networking and collaboration among users by helping them discover &amp; participate in events tailored to their interests.</a:t>
            </a:r>
          </a:p>
          <a:p>
            <a:pPr lvl="0" eaLnBrk="0" fontAlgn="base" hangingPunct="0">
              <a:spcBef>
                <a:spcPct val="0"/>
              </a:spcBef>
              <a:spcAft>
                <a:spcPct val="0"/>
              </a:spcAft>
              <a:buClrTx/>
            </a:pPr>
            <a:endParaRPr kumimoji="0" lang="en-US" altLang="en-US" sz="2000" b="0" i="0" u="none" strike="noStrike" cap="none" normalizeH="0" baseline="0" dirty="0">
              <a:ln>
                <a:noFill/>
              </a:ln>
              <a:solidFill>
                <a:schemeClr val="tx1"/>
              </a:solidFill>
              <a:effectLst/>
              <a:latin typeface="Arial" panose="020B0604020202020204" pitchFamily="34" charset="0"/>
            </a:endParaRPr>
          </a:p>
          <a:p>
            <a:r>
              <a:rPr lang="en-US" sz="2000" b="1" dirty="0"/>
              <a:t>Key Points:</a:t>
            </a:r>
            <a:endParaRPr lang="en-US" sz="2000" dirty="0"/>
          </a:p>
          <a:p>
            <a:pPr marL="342900" indent="-342900">
              <a:buFont typeface="Arial" panose="020B0604020202020204" pitchFamily="34" charset="0"/>
              <a:buChar char="•"/>
            </a:pPr>
            <a:r>
              <a:rPr lang="en-US" sz="2000" dirty="0"/>
              <a:t>Full-stack web application using Django</a:t>
            </a:r>
          </a:p>
          <a:p>
            <a:pPr marL="342900" indent="-342900">
              <a:buFont typeface="Arial" panose="020B0604020202020204" pitchFamily="34" charset="0"/>
              <a:buChar char="•"/>
            </a:pPr>
            <a:r>
              <a:rPr lang="en-US" sz="2000" dirty="0"/>
              <a:t>Connects people through events and meetings</a:t>
            </a:r>
          </a:p>
          <a:p>
            <a:pPr marL="342900" indent="-342900">
              <a:buFont typeface="Arial" panose="020B0604020202020204" pitchFamily="34" charset="0"/>
              <a:buChar char="•"/>
            </a:pPr>
            <a:r>
              <a:rPr lang="en-US" sz="2000" dirty="0"/>
              <a:t>Matches users based on shared interests</a:t>
            </a:r>
          </a:p>
          <a:p>
            <a:pPr marL="342900" indent="-342900">
              <a:buFont typeface="Arial" panose="020B0604020202020204" pitchFamily="34" charset="0"/>
              <a:buChar char="•"/>
            </a:pPr>
            <a:r>
              <a:rPr lang="en-US" sz="2000" dirty="0"/>
              <a:t>Provides an interactive and user-friendly interface</a:t>
            </a:r>
          </a:p>
          <a:p>
            <a:pPr lvl="0" eaLnBrk="0" fontAlgn="base" hangingPunct="0">
              <a:spcBef>
                <a:spcPct val="0"/>
              </a:spcBef>
              <a:spcAft>
                <a:spcPct val="0"/>
              </a:spcAft>
              <a:buClrTx/>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15286364-E19C-878E-0F9A-1546D0FCB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9902" y="3761791"/>
            <a:ext cx="2712098" cy="28536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475BC786-E92C-DE4A-EE1E-7D4D449C2144}"/>
              </a:ext>
            </a:extLst>
          </p:cNvPr>
          <p:cNvSpPr txBox="1">
            <a:spLocks noGrp="1"/>
          </p:cNvSpPr>
          <p:nvPr>
            <p:ph type="title" idx="4294967295"/>
          </p:nvPr>
        </p:nvSpPr>
        <p:spPr>
          <a:xfrm>
            <a:off x="174708" y="865963"/>
            <a:ext cx="6048809" cy="710910"/>
          </a:xfrm>
          <a:prstGeom prst="rect">
            <a:avLst/>
          </a:prstGeom>
          <a:noFill/>
          <a:ln>
            <a:noFill/>
          </a:ln>
        </p:spPr>
        <p:txBody>
          <a:bodyPr spcFirstLastPara="1" wrap="square" lIns="121900" tIns="121900" rIns="121900" bIns="121900" anchor="t" anchorCtr="0">
            <a:noAutofit/>
          </a:bodyPr>
          <a:lstStyle/>
          <a:p>
            <a:r>
              <a:rPr lang="en-US" sz="3200" b="1" dirty="0">
                <a:solidFill>
                  <a:srgbClr val="002060"/>
                </a:solidFill>
              </a:rPr>
              <a:t>Objectives</a:t>
            </a:r>
          </a:p>
        </p:txBody>
      </p:sp>
      <p:sp>
        <p:nvSpPr>
          <p:cNvPr id="3" name="Rectangle 1">
            <a:extLst>
              <a:ext uri="{FF2B5EF4-FFF2-40B4-BE49-F238E27FC236}">
                <a16:creationId xmlns:a16="http://schemas.microsoft.com/office/drawing/2014/main" id="{922295E9-123C-8590-A488-B568E132FEF5}"/>
              </a:ext>
            </a:extLst>
          </p:cNvPr>
          <p:cNvSpPr>
            <a:spLocks noChangeArrowheads="1"/>
          </p:cNvSpPr>
          <p:nvPr/>
        </p:nvSpPr>
        <p:spPr bwMode="auto">
          <a:xfrm rot="10800000" flipV="1">
            <a:off x="174707" y="1859340"/>
            <a:ext cx="785894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Intelligent Interest-Based Matching:</a:t>
            </a:r>
            <a:r>
              <a:rPr kumimoji="0" lang="en-US" altLang="en-US" sz="1800" b="0" i="0" u="none" strike="noStrike" cap="none" normalizeH="0" baseline="0" dirty="0">
                <a:ln>
                  <a:noFill/>
                </a:ln>
                <a:solidFill>
                  <a:schemeClr val="tx1"/>
                </a:solidFill>
                <a:effectLst/>
                <a:latin typeface="Arial" panose="020B0604020202020204" pitchFamily="34" charset="0"/>
              </a:rPr>
              <a:t> Connect users with events and people that align with their interests for meaningful interactions.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Seamless Networking &amp; Collaboration:</a:t>
            </a:r>
            <a:r>
              <a:rPr kumimoji="0" lang="en-US" altLang="en-US" sz="1800" b="0" i="0" u="none" strike="noStrike" cap="none" normalizeH="0" baseline="0" dirty="0">
                <a:ln>
                  <a:noFill/>
                </a:ln>
                <a:solidFill>
                  <a:schemeClr val="tx1"/>
                </a:solidFill>
                <a:effectLst/>
                <a:latin typeface="Arial" panose="020B0604020202020204" pitchFamily="34" charset="0"/>
              </a:rPr>
              <a:t> Enable users to discover, join, and interact in events to expand their professional or social network.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Comprehensive Event Management:</a:t>
            </a:r>
            <a:r>
              <a:rPr kumimoji="0" lang="en-US" altLang="en-US" sz="1800" b="0" i="0" u="none" strike="noStrike" cap="none" normalizeH="0" baseline="0" dirty="0">
                <a:ln>
                  <a:noFill/>
                </a:ln>
                <a:solidFill>
                  <a:schemeClr val="tx1"/>
                </a:solidFill>
                <a:effectLst/>
                <a:latin typeface="Arial" panose="020B0604020202020204" pitchFamily="34" charset="0"/>
              </a:rPr>
              <a:t> Allow users to create, manage, and participate in events with ease.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Updates &amp; Notifications:</a:t>
            </a:r>
            <a:r>
              <a:rPr kumimoji="0" lang="en-US" altLang="en-US" sz="1800" b="0" i="0" u="none" strike="noStrike" cap="none" normalizeH="0" baseline="0" dirty="0">
                <a:ln>
                  <a:noFill/>
                </a:ln>
                <a:solidFill>
                  <a:schemeClr val="tx1"/>
                </a:solidFill>
                <a:effectLst/>
                <a:latin typeface="Arial" panose="020B0604020202020204" pitchFamily="34" charset="0"/>
              </a:rPr>
              <a:t> Keep users informed about event changes, reminders, and relevant opportunities.</a:t>
            </a:r>
          </a:p>
        </p:txBody>
      </p:sp>
      <p:pic>
        <p:nvPicPr>
          <p:cNvPr id="3074" name="Picture 2">
            <a:extLst>
              <a:ext uri="{FF2B5EF4-FFF2-40B4-BE49-F238E27FC236}">
                <a16:creationId xmlns:a16="http://schemas.microsoft.com/office/drawing/2014/main" id="{546FC20B-BC56-7583-F2AE-82F4DB748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3656" y="1859340"/>
            <a:ext cx="3853007" cy="2164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80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01B87DF3-C5CE-63DD-4007-1F1C71D372FA}"/>
              </a:ext>
            </a:extLst>
          </p:cNvPr>
          <p:cNvSpPr txBox="1">
            <a:spLocks noGrp="1"/>
          </p:cNvSpPr>
          <p:nvPr>
            <p:ph type="title" idx="4294967295"/>
          </p:nvPr>
        </p:nvSpPr>
        <p:spPr>
          <a:xfrm>
            <a:off x="165377" y="800649"/>
            <a:ext cx="5330353" cy="729572"/>
          </a:xfrm>
          <a:prstGeom prst="rect">
            <a:avLst/>
          </a:prstGeom>
          <a:noFill/>
          <a:ln>
            <a:noFill/>
          </a:ln>
        </p:spPr>
        <p:txBody>
          <a:bodyPr spcFirstLastPara="1" wrap="square" lIns="121900" tIns="121900" rIns="121900" bIns="121900" anchor="t" anchorCtr="0">
            <a:noAutofit/>
          </a:bodyPr>
          <a:lstStyle/>
          <a:p>
            <a:r>
              <a:rPr lang="en-US" sz="3200" b="1" dirty="0">
                <a:solidFill>
                  <a:srgbClr val="002060"/>
                </a:solidFill>
              </a:rPr>
              <a:t>Proposed Solution</a:t>
            </a:r>
            <a:endParaRPr lang="en-IN" sz="3200" b="1" dirty="0">
              <a:solidFill>
                <a:srgbClr val="002060"/>
              </a:solidFill>
              <a:effectLst/>
            </a:endParaRPr>
          </a:p>
        </p:txBody>
      </p:sp>
      <p:sp>
        <p:nvSpPr>
          <p:cNvPr id="3" name="Rectangle 2">
            <a:extLst>
              <a:ext uri="{FF2B5EF4-FFF2-40B4-BE49-F238E27FC236}">
                <a16:creationId xmlns:a16="http://schemas.microsoft.com/office/drawing/2014/main" id="{C0E6DFBA-8DAB-B039-BDFC-DD170D6CB4D9}"/>
              </a:ext>
            </a:extLst>
          </p:cNvPr>
          <p:cNvSpPr>
            <a:spLocks noChangeArrowheads="1"/>
          </p:cNvSpPr>
          <p:nvPr/>
        </p:nvSpPr>
        <p:spPr bwMode="auto">
          <a:xfrm rot="10800000" flipV="1">
            <a:off x="165377" y="2136338"/>
            <a:ext cx="808964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 a </a:t>
            </a:r>
            <a:r>
              <a:rPr kumimoji="0" lang="en-US" altLang="en-US" sz="1800" b="1" i="0" u="none" strike="noStrike" cap="none" normalizeH="0" baseline="0" dirty="0">
                <a:ln>
                  <a:noFill/>
                </a:ln>
                <a:solidFill>
                  <a:schemeClr val="tx1"/>
                </a:solidFill>
                <a:effectLst/>
                <a:latin typeface="Arial" panose="020B0604020202020204" pitchFamily="34" charset="0"/>
              </a:rPr>
              <a:t>full-stack web application</a:t>
            </a:r>
            <a:r>
              <a:rPr kumimoji="0" lang="en-US" altLang="en-US" sz="1800" b="0" i="0" u="none" strike="noStrike" cap="none" normalizeH="0" baseline="0" dirty="0">
                <a:ln>
                  <a:noFill/>
                </a:ln>
                <a:solidFill>
                  <a:schemeClr val="tx1"/>
                </a:solidFill>
                <a:effectLst/>
                <a:latin typeface="Arial" panose="020B0604020202020204" pitchFamily="34" charset="0"/>
              </a:rPr>
              <a:t> using </a:t>
            </a:r>
            <a:r>
              <a:rPr kumimoji="0" lang="en-US" altLang="en-US" sz="1800" b="1" i="0" u="none" strike="noStrike" cap="none" normalizeH="0" baseline="0" dirty="0">
                <a:ln>
                  <a:noFill/>
                </a:ln>
                <a:solidFill>
                  <a:schemeClr val="tx1"/>
                </a:solidFill>
                <a:effectLst/>
                <a:latin typeface="Arial" panose="020B0604020202020204" pitchFamily="34" charset="0"/>
              </a:rPr>
              <a:t>Django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Enable users to </a:t>
            </a:r>
            <a:r>
              <a:rPr kumimoji="0" lang="en-US" altLang="en-US" sz="1800" b="1" i="0" u="none" strike="noStrike" cap="none" normalizeH="0" baseline="0" dirty="0">
                <a:ln>
                  <a:noFill/>
                </a:ln>
                <a:solidFill>
                  <a:schemeClr val="tx1"/>
                </a:solidFill>
                <a:effectLst/>
                <a:latin typeface="Arial" panose="020B0604020202020204" pitchFamily="34" charset="0"/>
              </a:rPr>
              <a:t>create and join</a:t>
            </a:r>
            <a:r>
              <a:rPr kumimoji="0" lang="en-US" altLang="en-US" sz="1800" b="0" i="0" u="none" strike="noStrike" cap="none" normalizeH="0" baseline="0" dirty="0">
                <a:ln>
                  <a:noFill/>
                </a:ln>
                <a:solidFill>
                  <a:schemeClr val="tx1"/>
                </a:solidFill>
                <a:effectLst/>
                <a:latin typeface="Arial" panose="020B0604020202020204" pitchFamily="34" charset="0"/>
              </a:rPr>
              <a:t> events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Match users</a:t>
            </a:r>
            <a:r>
              <a:rPr kumimoji="0" lang="en-US" altLang="en-US" sz="1800" b="0" i="0" u="none" strike="noStrike" cap="none" normalizeH="0" baseline="0" dirty="0">
                <a:ln>
                  <a:noFill/>
                </a:ln>
                <a:solidFill>
                  <a:schemeClr val="tx1"/>
                </a:solidFill>
                <a:effectLst/>
                <a:latin typeface="Arial" panose="020B0604020202020204" pitchFamily="34" charset="0"/>
              </a:rPr>
              <a:t> based on their </a:t>
            </a:r>
            <a:r>
              <a:rPr kumimoji="0" lang="en-US" altLang="en-US" sz="1800" b="1" i="0" u="none" strike="noStrike" cap="none" normalizeH="0" baseline="0" dirty="0">
                <a:ln>
                  <a:noFill/>
                </a:ln>
                <a:solidFill>
                  <a:schemeClr val="tx1"/>
                </a:solidFill>
                <a:effectLst/>
                <a:latin typeface="Arial" panose="020B0604020202020204" pitchFamily="34" charset="0"/>
              </a:rPr>
              <a:t>shared interests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t>
            </a:r>
            <a:r>
              <a:rPr kumimoji="0" lang="en-US" altLang="en-US" sz="1800" b="1" i="0" u="none" strike="noStrike" cap="none" normalizeH="0" baseline="0" dirty="0">
                <a:ln>
                  <a:noFill/>
                </a:ln>
                <a:solidFill>
                  <a:schemeClr val="tx1"/>
                </a:solidFill>
                <a:effectLst/>
                <a:latin typeface="Arial" panose="020B0604020202020204" pitchFamily="34" charset="0"/>
              </a:rPr>
              <a:t>real-time notifications</a:t>
            </a:r>
            <a:r>
              <a:rPr kumimoji="0" lang="en-US" altLang="en-US" sz="1800" b="0" i="0" u="none" strike="noStrike" cap="none" normalizeH="0" baseline="0" dirty="0">
                <a:ln>
                  <a:noFill/>
                </a:ln>
                <a:solidFill>
                  <a:schemeClr val="tx1"/>
                </a:solidFill>
                <a:effectLst/>
                <a:latin typeface="Arial" panose="020B0604020202020204" pitchFamily="34" charset="0"/>
              </a:rPr>
              <a:t> for relevant meetings and updates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 a </a:t>
            </a:r>
            <a:r>
              <a:rPr kumimoji="0" lang="en-US" altLang="en-US" sz="1800" b="1" i="0" u="none" strike="noStrike" cap="none" normalizeH="0" baseline="0" dirty="0">
                <a:ln>
                  <a:noFill/>
                </a:ln>
                <a:solidFill>
                  <a:schemeClr val="tx1"/>
                </a:solidFill>
                <a:effectLst/>
                <a:latin typeface="Arial" panose="020B0604020202020204" pitchFamily="34" charset="0"/>
              </a:rPr>
              <a:t>simple and interactive interface</a:t>
            </a:r>
            <a:r>
              <a:rPr kumimoji="0" lang="en-US" altLang="en-US" sz="1800" b="0" i="0" u="none" strike="noStrike" cap="none" normalizeH="0" baseline="0" dirty="0">
                <a:ln>
                  <a:noFill/>
                </a:ln>
                <a:solidFill>
                  <a:schemeClr val="tx1"/>
                </a:solidFill>
                <a:effectLst/>
                <a:latin typeface="Arial" panose="020B0604020202020204" pitchFamily="34" charset="0"/>
              </a:rPr>
              <a:t> for seamless user experience</a:t>
            </a:r>
          </a:p>
        </p:txBody>
      </p:sp>
      <p:pic>
        <p:nvPicPr>
          <p:cNvPr id="4098" name="Picture 2">
            <a:extLst>
              <a:ext uri="{FF2B5EF4-FFF2-40B4-BE49-F238E27FC236}">
                <a16:creationId xmlns:a16="http://schemas.microsoft.com/office/drawing/2014/main" id="{E1248737-AA09-1B25-9153-A911489A1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18" y="153022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72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6E184F-9AAB-FCE5-75F2-13513C6EEAA8}"/>
              </a:ext>
            </a:extLst>
          </p:cNvPr>
          <p:cNvSpPr txBox="1"/>
          <p:nvPr/>
        </p:nvSpPr>
        <p:spPr>
          <a:xfrm>
            <a:off x="221602" y="802986"/>
            <a:ext cx="6097554" cy="584775"/>
          </a:xfrm>
          <a:prstGeom prst="rect">
            <a:avLst/>
          </a:prstGeom>
          <a:noFill/>
        </p:spPr>
        <p:txBody>
          <a:bodyPr wrap="square">
            <a:spAutoFit/>
          </a:bodyPr>
          <a:lstStyle/>
          <a:p>
            <a:pPr marR="0" algn="l" rtl="0">
              <a:buNone/>
            </a:pPr>
            <a:r>
              <a:rPr lang="en-US" sz="3200" b="1" i="0" dirty="0">
                <a:solidFill>
                  <a:srgbClr val="002060"/>
                </a:solidFill>
                <a:effectLst/>
                <a:latin typeface="Arial" panose="020B0604020202020204" pitchFamily="34" charset="0"/>
                <a:ea typeface="Arial" panose="020B0604020202020204" pitchFamily="34" charset="0"/>
                <a:cs typeface="Arial" panose="020B0604020202020204" pitchFamily="34" charset="0"/>
              </a:rPr>
              <a:t>Technologies Used</a:t>
            </a:r>
            <a:endParaRPr lang="en-IN" sz="3200" b="1" dirty="0">
              <a:solidFill>
                <a:srgbClr val="002060"/>
              </a:solidFill>
              <a:effectLst/>
            </a:endParaRPr>
          </a:p>
        </p:txBody>
      </p:sp>
      <p:sp>
        <p:nvSpPr>
          <p:cNvPr id="5" name="Rectangle 2">
            <a:extLst>
              <a:ext uri="{FF2B5EF4-FFF2-40B4-BE49-F238E27FC236}">
                <a16:creationId xmlns:a16="http://schemas.microsoft.com/office/drawing/2014/main" id="{433FBE70-6FD2-E370-D1C7-F265C308C838}"/>
              </a:ext>
            </a:extLst>
          </p:cNvPr>
          <p:cNvSpPr>
            <a:spLocks noChangeArrowheads="1"/>
          </p:cNvSpPr>
          <p:nvPr/>
        </p:nvSpPr>
        <p:spPr bwMode="auto">
          <a:xfrm rot="10800000" flipV="1">
            <a:off x="221602" y="2024333"/>
            <a:ext cx="7564016"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Backend:</a:t>
            </a:r>
            <a:r>
              <a:rPr kumimoji="0" lang="en-US" altLang="en-US" sz="1800" b="0" i="0" u="none" strike="noStrike" cap="none" normalizeH="0" baseline="0" dirty="0">
                <a:ln>
                  <a:noFill/>
                </a:ln>
                <a:solidFill>
                  <a:schemeClr val="tx1"/>
                </a:solidFill>
                <a:effectLst/>
                <a:latin typeface="Arial" panose="020B0604020202020204" pitchFamily="34" charset="0"/>
              </a:rPr>
              <a:t> Django (Python framework) for server-side logic and APIs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Frontend:</a:t>
            </a:r>
            <a:r>
              <a:rPr kumimoji="0" lang="en-US" altLang="en-US" sz="1800" b="0" i="0" u="none" strike="noStrike" cap="none" normalizeH="0" baseline="0" dirty="0">
                <a:ln>
                  <a:noFill/>
                </a:ln>
                <a:solidFill>
                  <a:schemeClr val="tx1"/>
                </a:solidFill>
                <a:effectLst/>
                <a:latin typeface="Arial" panose="020B0604020202020204" pitchFamily="34" charset="0"/>
              </a:rPr>
              <a:t> HTML, CSS, Django templates for user interface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Database:</a:t>
            </a:r>
            <a:r>
              <a:rPr kumimoji="0" lang="en-US" altLang="en-US" sz="1800" b="0" i="0" u="none" strike="noStrike" cap="none" normalizeH="0" baseline="0" dirty="0">
                <a:ln>
                  <a:noFill/>
                </a:ln>
                <a:solidFill>
                  <a:schemeClr val="tx1"/>
                </a:solidFill>
                <a:effectLst/>
                <a:latin typeface="Arial" panose="020B0604020202020204" pitchFamily="34" charset="0"/>
              </a:rPr>
              <a:t> SQLite for storing users, events, and interests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Libraries &amp; Tools:</a:t>
            </a:r>
            <a:endParaRPr lang="en-US" altLang="en-US" sz="1800" b="1" dirty="0">
              <a:solidFill>
                <a:schemeClr val="tx1"/>
              </a:solidFill>
              <a:latin typeface="Arial" panose="020B0604020202020204" pitchFamily="34" charset="0"/>
            </a:endParaRPr>
          </a:p>
          <a:p>
            <a:pPr marL="285750" lvl="0" indent="-285750" eaLnBrk="0" fontAlgn="base" hangingPunct="0">
              <a:spcBef>
                <a:spcPct val="0"/>
              </a:spcBef>
              <a:spcAft>
                <a:spcPct val="0"/>
              </a:spcAft>
              <a:buClrTx/>
              <a:buFont typeface="Courier New" panose="02070309020205020404" pitchFamily="49" charset="0"/>
              <a:buChar char="o"/>
            </a:pPr>
            <a:r>
              <a:rPr lang="en-US" altLang="en-US" sz="2000" dirty="0">
                <a:solidFill>
                  <a:schemeClr val="tx1"/>
                </a:solidFill>
                <a:latin typeface="Arial" panose="020B0604020202020204" pitchFamily="34" charset="0"/>
              </a:rPr>
              <a:t>Git &amp; GitHub (Version Control System) </a:t>
            </a:r>
          </a:p>
          <a:p>
            <a:pPr marL="285750" lvl="0" indent="-285750" eaLnBrk="0" fontAlgn="base" hangingPunct="0">
              <a:spcBef>
                <a:spcPct val="0"/>
              </a:spcBef>
              <a:spcAft>
                <a:spcPct val="0"/>
              </a:spcAft>
              <a:buClrTx/>
              <a:buFont typeface="Courier New" panose="02070309020205020404" pitchFamily="49" charset="0"/>
              <a:buChar char="o"/>
            </a:pPr>
            <a:r>
              <a:rPr lang="en-US" altLang="en-US" sz="2000" dirty="0">
                <a:solidFill>
                  <a:schemeClr val="tx1"/>
                </a:solidFill>
                <a:latin typeface="Arial" panose="020B0604020202020204" pitchFamily="34" charset="0"/>
              </a:rPr>
              <a:t>Django ORM (Database Operations)</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Development Environment:</a:t>
            </a:r>
            <a:r>
              <a:rPr kumimoji="0" lang="en-US" altLang="en-US" sz="1800" b="0" i="0" u="none" strike="noStrike" cap="none" normalizeH="0" baseline="0" dirty="0">
                <a:ln>
                  <a:noFill/>
                </a:ln>
                <a:solidFill>
                  <a:schemeClr val="tx1"/>
                </a:solidFill>
                <a:effectLst/>
                <a:latin typeface="Arial" panose="020B0604020202020204" pitchFamily="34" charset="0"/>
              </a:rPr>
              <a:t> VS Code</a:t>
            </a:r>
          </a:p>
        </p:txBody>
      </p:sp>
      <p:pic>
        <p:nvPicPr>
          <p:cNvPr id="4" name="Picture 3">
            <a:extLst>
              <a:ext uri="{FF2B5EF4-FFF2-40B4-BE49-F238E27FC236}">
                <a16:creationId xmlns:a16="http://schemas.microsoft.com/office/drawing/2014/main" id="{C0191732-779E-FF1E-A4CF-E1FB3C0CCCFF}"/>
              </a:ext>
            </a:extLst>
          </p:cNvPr>
          <p:cNvPicPr>
            <a:picLocks noChangeAspect="1"/>
          </p:cNvPicPr>
          <p:nvPr/>
        </p:nvPicPr>
        <p:blipFill>
          <a:blip r:embed="rId2"/>
          <a:stretch>
            <a:fillRect/>
          </a:stretch>
        </p:blipFill>
        <p:spPr>
          <a:xfrm>
            <a:off x="8410380" y="3247487"/>
            <a:ext cx="1455576" cy="1146109"/>
          </a:xfrm>
          <a:prstGeom prst="rect">
            <a:avLst/>
          </a:prstGeom>
        </p:spPr>
      </p:pic>
      <p:pic>
        <p:nvPicPr>
          <p:cNvPr id="9" name="Picture 8">
            <a:extLst>
              <a:ext uri="{FF2B5EF4-FFF2-40B4-BE49-F238E27FC236}">
                <a16:creationId xmlns:a16="http://schemas.microsoft.com/office/drawing/2014/main" id="{310C34EB-8800-A4DF-40BF-299AA395A9F0}"/>
              </a:ext>
            </a:extLst>
          </p:cNvPr>
          <p:cNvPicPr>
            <a:picLocks noChangeAspect="1"/>
          </p:cNvPicPr>
          <p:nvPr/>
        </p:nvPicPr>
        <p:blipFill>
          <a:blip r:embed="rId3"/>
          <a:stretch>
            <a:fillRect/>
          </a:stretch>
        </p:blipFill>
        <p:spPr>
          <a:xfrm>
            <a:off x="8410380" y="4624529"/>
            <a:ext cx="1455576" cy="1455576"/>
          </a:xfrm>
          <a:prstGeom prst="rect">
            <a:avLst/>
          </a:prstGeom>
        </p:spPr>
      </p:pic>
      <p:pic>
        <p:nvPicPr>
          <p:cNvPr id="11" name="Picture 10">
            <a:extLst>
              <a:ext uri="{FF2B5EF4-FFF2-40B4-BE49-F238E27FC236}">
                <a16:creationId xmlns:a16="http://schemas.microsoft.com/office/drawing/2014/main" id="{734A6153-729D-C8C3-CCA9-0103072C6FFA}"/>
              </a:ext>
            </a:extLst>
          </p:cNvPr>
          <p:cNvPicPr>
            <a:picLocks noChangeAspect="1"/>
          </p:cNvPicPr>
          <p:nvPr/>
        </p:nvPicPr>
        <p:blipFill>
          <a:blip r:embed="rId4"/>
          <a:stretch>
            <a:fillRect/>
          </a:stretch>
        </p:blipFill>
        <p:spPr>
          <a:xfrm>
            <a:off x="10113606" y="4624529"/>
            <a:ext cx="1455576" cy="1455576"/>
          </a:xfrm>
          <a:prstGeom prst="rect">
            <a:avLst/>
          </a:prstGeom>
        </p:spPr>
      </p:pic>
      <p:pic>
        <p:nvPicPr>
          <p:cNvPr id="13" name="Picture 12">
            <a:extLst>
              <a:ext uri="{FF2B5EF4-FFF2-40B4-BE49-F238E27FC236}">
                <a16:creationId xmlns:a16="http://schemas.microsoft.com/office/drawing/2014/main" id="{1B5AC38B-39B5-C8CB-FA47-00F2950FFC03}"/>
              </a:ext>
            </a:extLst>
          </p:cNvPr>
          <p:cNvPicPr>
            <a:picLocks noChangeAspect="1"/>
          </p:cNvPicPr>
          <p:nvPr/>
        </p:nvPicPr>
        <p:blipFill>
          <a:blip r:embed="rId5"/>
          <a:stretch>
            <a:fillRect/>
          </a:stretch>
        </p:blipFill>
        <p:spPr>
          <a:xfrm>
            <a:off x="10113606" y="3247486"/>
            <a:ext cx="1455576" cy="1146110"/>
          </a:xfrm>
          <a:prstGeom prst="rect">
            <a:avLst/>
          </a:prstGeom>
        </p:spPr>
      </p:pic>
      <p:pic>
        <p:nvPicPr>
          <p:cNvPr id="15" name="Picture 14">
            <a:extLst>
              <a:ext uri="{FF2B5EF4-FFF2-40B4-BE49-F238E27FC236}">
                <a16:creationId xmlns:a16="http://schemas.microsoft.com/office/drawing/2014/main" id="{12AF3721-0227-9630-D60F-A3B7A5BB2BC9}"/>
              </a:ext>
            </a:extLst>
          </p:cNvPr>
          <p:cNvPicPr>
            <a:picLocks noChangeAspect="1"/>
          </p:cNvPicPr>
          <p:nvPr/>
        </p:nvPicPr>
        <p:blipFill>
          <a:blip r:embed="rId6"/>
          <a:stretch>
            <a:fillRect/>
          </a:stretch>
        </p:blipFill>
        <p:spPr>
          <a:xfrm>
            <a:off x="10113606" y="1870443"/>
            <a:ext cx="1455576" cy="1146110"/>
          </a:xfrm>
          <a:prstGeom prst="rect">
            <a:avLst/>
          </a:prstGeom>
        </p:spPr>
      </p:pic>
    </p:spTree>
    <p:extLst>
      <p:ext uri="{BB962C8B-B14F-4D97-AF65-F5344CB8AC3E}">
        <p14:creationId xmlns:p14="http://schemas.microsoft.com/office/powerpoint/2010/main" val="269357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4913F-0E28-CCCB-BBF3-F47BCFAD7E5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5C39DA-0262-6115-70E3-8D059519D8B4}"/>
              </a:ext>
            </a:extLst>
          </p:cNvPr>
          <p:cNvSpPr txBox="1"/>
          <p:nvPr/>
        </p:nvSpPr>
        <p:spPr>
          <a:xfrm>
            <a:off x="221602" y="802986"/>
            <a:ext cx="9416920" cy="584775"/>
          </a:xfrm>
          <a:prstGeom prst="rect">
            <a:avLst/>
          </a:prstGeom>
          <a:noFill/>
        </p:spPr>
        <p:txBody>
          <a:bodyPr wrap="square">
            <a:spAutoFit/>
          </a:bodyPr>
          <a:lstStyle/>
          <a:p>
            <a:r>
              <a:rPr lang="en-US" sz="3200" b="1" dirty="0">
                <a:solidFill>
                  <a:srgbClr val="002060"/>
                </a:solidFill>
                <a:effectLst/>
              </a:rPr>
              <a:t>D</a:t>
            </a:r>
            <a:r>
              <a:rPr lang="en-IN" sz="3200" b="1" dirty="0">
                <a:solidFill>
                  <a:srgbClr val="002060"/>
                </a:solidFill>
                <a:effectLst/>
              </a:rPr>
              <a:t>esign Consideration and Planned Ca</a:t>
            </a:r>
            <a:r>
              <a:rPr lang="en-IN" sz="3200" b="1" dirty="0">
                <a:solidFill>
                  <a:srgbClr val="002060"/>
                </a:solidFill>
              </a:rPr>
              <a:t>pabilities</a:t>
            </a:r>
            <a:endParaRPr lang="en-IN" sz="3200" b="1" dirty="0">
              <a:solidFill>
                <a:srgbClr val="002060"/>
              </a:solidFill>
              <a:effectLst/>
            </a:endParaRPr>
          </a:p>
        </p:txBody>
      </p:sp>
      <p:sp>
        <p:nvSpPr>
          <p:cNvPr id="5" name="TextBox 4">
            <a:extLst>
              <a:ext uri="{FF2B5EF4-FFF2-40B4-BE49-F238E27FC236}">
                <a16:creationId xmlns:a16="http://schemas.microsoft.com/office/drawing/2014/main" id="{27C91045-2903-4078-9408-045597CB2CE2}"/>
              </a:ext>
            </a:extLst>
          </p:cNvPr>
          <p:cNvSpPr txBox="1"/>
          <p:nvPr/>
        </p:nvSpPr>
        <p:spPr>
          <a:xfrm>
            <a:off x="221603" y="1387761"/>
            <a:ext cx="9500895" cy="5262979"/>
          </a:xfrm>
          <a:prstGeom prst="rect">
            <a:avLst/>
          </a:prstGeom>
          <a:noFill/>
        </p:spPr>
        <p:txBody>
          <a:bodyPr wrap="square">
            <a:spAutoFit/>
          </a:bodyPr>
          <a:lstStyle/>
          <a:p>
            <a:pPr marL="342900" indent="-342900">
              <a:buFont typeface="Arial" panose="020B0604020202020204" pitchFamily="34" charset="0"/>
              <a:buChar char="•"/>
            </a:pPr>
            <a:r>
              <a:rPr lang="en-US" sz="1600" b="1" dirty="0"/>
              <a:t>Smart Matching &amp; Suggestions</a:t>
            </a:r>
            <a:endParaRPr lang="en-US" sz="1600" dirty="0"/>
          </a:p>
          <a:p>
            <a:pPr marL="342900" indent="-342900">
              <a:buFont typeface="Courier New" panose="02070309020205020404" pitchFamily="49" charset="0"/>
              <a:buChar char="o"/>
            </a:pPr>
            <a:r>
              <a:rPr lang="en-US" sz="1600" b="1" dirty="0"/>
              <a:t>Smart Interest Matching:</a:t>
            </a:r>
            <a:r>
              <a:rPr lang="en-US" sz="1600" dirty="0"/>
              <a:t> Automatically connects users and events based on shared hobbies, professional interests, or goals.</a:t>
            </a:r>
          </a:p>
          <a:p>
            <a:pPr marL="342900" indent="-342900">
              <a:buFont typeface="Courier New" panose="02070309020205020404" pitchFamily="49" charset="0"/>
              <a:buChar char="o"/>
            </a:pPr>
            <a:r>
              <a:rPr lang="en-US" sz="1600" b="1" dirty="0"/>
              <a:t>AI-Powered Suggestions:</a:t>
            </a:r>
            <a:r>
              <a:rPr lang="en-US" sz="1600" dirty="0"/>
              <a:t> Personalized recommendations for events, people, or groups.</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r>
              <a:rPr lang="en-US" sz="1600" b="1" dirty="0"/>
              <a:t>Interactive Networking &amp; Engagement</a:t>
            </a:r>
            <a:endParaRPr lang="en-US" sz="1600" dirty="0"/>
          </a:p>
          <a:p>
            <a:pPr marL="342900" indent="-342900">
              <a:buFont typeface="Courier New" panose="02070309020205020404" pitchFamily="49" charset="0"/>
              <a:buChar char="o"/>
            </a:pPr>
            <a:r>
              <a:rPr lang="en-US" sz="1600" b="1" dirty="0"/>
              <a:t>Gamified Engagement:</a:t>
            </a:r>
            <a:r>
              <a:rPr lang="en-US" sz="1600" dirty="0"/>
              <a:t> Earn badges or points for participation, hosting, or inviting others.</a:t>
            </a:r>
          </a:p>
          <a:p>
            <a:pPr marL="342900" indent="-342900">
              <a:buFont typeface="Courier New" panose="02070309020205020404" pitchFamily="49" charset="0"/>
              <a:buChar char="o"/>
            </a:pPr>
            <a:r>
              <a:rPr lang="en-US" sz="1600" b="1" dirty="0"/>
              <a:t>Interest-Based Group Formation:</a:t>
            </a:r>
            <a:r>
              <a:rPr lang="en-US" sz="1600" dirty="0"/>
              <a:t> Suggest mini-groups of users with overlapping interests for better interaction.</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r>
              <a:rPr lang="en-US" sz="1600" b="1" dirty="0"/>
              <a:t>Event Management &amp; Insights</a:t>
            </a:r>
            <a:endParaRPr lang="en-US" sz="1600" dirty="0"/>
          </a:p>
          <a:p>
            <a:pPr marL="342900" indent="-342900">
              <a:buFont typeface="Courier New" panose="02070309020205020404" pitchFamily="49" charset="0"/>
              <a:buChar char="o"/>
            </a:pPr>
            <a:r>
              <a:rPr lang="en-US" sz="1600" b="1" dirty="0"/>
              <a:t>Collaborative Event Management:</a:t>
            </a:r>
            <a:r>
              <a:rPr lang="en-US" sz="1600" dirty="0"/>
              <a:t> Multiple organizers can co-manage events with task assignments and notifications.</a:t>
            </a:r>
          </a:p>
          <a:p>
            <a:pPr marL="342900" indent="-342900">
              <a:buFont typeface="Courier New" panose="02070309020205020404" pitchFamily="49" charset="0"/>
              <a:buChar char="o"/>
            </a:pPr>
            <a:r>
              <a:rPr lang="en-US" sz="1600" b="1" dirty="0"/>
              <a:t>Real-Time Event Pulse:</a:t>
            </a:r>
            <a:r>
              <a:rPr lang="en-US" sz="1600" dirty="0"/>
              <a:t> Live updates on participation, changes, or trending events.</a:t>
            </a:r>
          </a:p>
          <a:p>
            <a:pPr marL="342900" indent="-342900">
              <a:buFont typeface="Courier New" panose="02070309020205020404" pitchFamily="49" charset="0"/>
              <a:buChar char="o"/>
            </a:pPr>
            <a:r>
              <a:rPr lang="en-US" sz="1600" b="1" dirty="0"/>
              <a:t>User Activity Insights:</a:t>
            </a:r>
            <a:r>
              <a:rPr lang="en-US" sz="1600" dirty="0"/>
              <a:t> Dashboard showing event participation trends, popular interests, and networking stats.</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r>
              <a:rPr lang="en-US" sz="1600" b="1" dirty="0"/>
              <a:t>Smart Utilities &amp; Accessibility</a:t>
            </a:r>
            <a:endParaRPr lang="en-US" sz="1600" dirty="0"/>
          </a:p>
          <a:p>
            <a:pPr marL="342900" indent="-342900">
              <a:buFont typeface="Courier New" panose="02070309020205020404" pitchFamily="49" charset="0"/>
              <a:buChar char="o"/>
            </a:pPr>
            <a:r>
              <a:rPr lang="en-US" sz="1600" b="1" dirty="0"/>
              <a:t>Event Discovery Map:</a:t>
            </a:r>
            <a:r>
              <a:rPr lang="en-US" sz="1600" dirty="0"/>
              <a:t> Visual map interface showing nearby events.</a:t>
            </a:r>
          </a:p>
          <a:p>
            <a:pPr marL="342900" indent="-342900">
              <a:buFont typeface="Courier New" panose="02070309020205020404" pitchFamily="49" charset="0"/>
              <a:buChar char="o"/>
            </a:pPr>
            <a:r>
              <a:rPr lang="en-US" sz="1600" b="1" dirty="0"/>
              <a:t>Smart Event Reminders:</a:t>
            </a:r>
            <a:r>
              <a:rPr lang="en-US" sz="1600" dirty="0"/>
              <a:t> Contextual reminders, calendar integration, and travel suggestions.</a:t>
            </a:r>
          </a:p>
          <a:p>
            <a:pPr marL="342900" indent="-342900">
              <a:buFont typeface="Courier New" panose="02070309020205020404" pitchFamily="49" charset="0"/>
              <a:buChar char="o"/>
            </a:pPr>
            <a:r>
              <a:rPr lang="en-US" sz="1600" b="1" dirty="0"/>
              <a:t>Virtual Event Integration:</a:t>
            </a:r>
            <a:r>
              <a:rPr lang="en-US" sz="1600" dirty="0"/>
              <a:t> Support for hybrid or fully virtual events with embedded video/chat links.</a:t>
            </a:r>
          </a:p>
        </p:txBody>
      </p:sp>
      <p:pic>
        <p:nvPicPr>
          <p:cNvPr id="7172" name="Picture 4">
            <a:extLst>
              <a:ext uri="{FF2B5EF4-FFF2-40B4-BE49-F238E27FC236}">
                <a16:creationId xmlns:a16="http://schemas.microsoft.com/office/drawing/2014/main" id="{7AD6DBA2-9E76-B7A2-E4D1-677761896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2498" y="1549748"/>
            <a:ext cx="2469502" cy="246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487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585</TotalTime>
  <Words>1410</Words>
  <Application>Microsoft Office PowerPoint</Application>
  <PresentationFormat>Widescreen</PresentationFormat>
  <Paragraphs>262</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 Narrow</vt:lpstr>
      <vt:lpstr>Arial</vt:lpstr>
      <vt:lpstr>Calibri</vt:lpstr>
      <vt:lpstr>Courier New</vt:lpstr>
      <vt:lpstr>Times New Roman</vt:lpstr>
      <vt:lpstr>Simple Light</vt:lpstr>
      <vt:lpstr>PowerPoint Presentation</vt:lpstr>
      <vt:lpstr>PowerPoint Presentation</vt:lpstr>
      <vt:lpstr>PowerPoint Presentation</vt:lpstr>
      <vt:lpstr>Table of Contents</vt:lpstr>
      <vt:lpstr>Introduction</vt:lpstr>
      <vt:lpstr>Objectives</vt:lpstr>
      <vt:lpstr>Proposed Solution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RAASHI TOMAR</cp:lastModifiedBy>
  <cp:revision>117</cp:revision>
  <dcterms:modified xsi:type="dcterms:W3CDTF">2026-02-03T07:03:19Z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